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1pPr>
    <a:lvl2pPr marL="0" marR="0" indent="4572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2pPr>
    <a:lvl3pPr marL="0" marR="0" indent="9144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3pPr>
    <a:lvl4pPr marL="0" marR="0" indent="13716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4pPr>
    <a:lvl5pPr marL="0" marR="0" indent="18288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5pPr>
    <a:lvl6pPr marL="0" marR="0" indent="22860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6pPr>
    <a:lvl7pPr marL="0" marR="0" indent="27432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7pPr>
    <a:lvl8pPr marL="0" marR="0" indent="32004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8pPr>
    <a:lvl9pPr marL="0" marR="0" indent="36576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44" strike="noStrike" sz="2200" u="none" kumimoji="0" normalizeH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3942"/>
              <a:lumOff val="17322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0EAF0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35454"/>
              <a:satOff val="2115"/>
              <a:lumOff val="45487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254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254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254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C526A"/>
              </a:solidFill>
              <a:prstDash val="solid"/>
              <a:miter lim="400000"/>
            </a:ln>
          </a:left>
          <a:right>
            <a:ln w="254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CB5B2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C526A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3B3B3B"/>
              </a:solidFill>
              <a:prstDash val="solid"/>
              <a:miter lim="400000"/>
            </a:ln>
          </a:left>
          <a:right>
            <a:ln w="12700" cap="flat">
              <a:solidFill>
                <a:srgbClr val="3B3B3B"/>
              </a:solidFill>
              <a:prstDash val="solid"/>
              <a:miter lim="400000"/>
            </a:ln>
          </a:right>
          <a:top>
            <a:ln w="12700" cap="flat">
              <a:solidFill>
                <a:srgbClr val="5C526A"/>
              </a:solidFill>
              <a:prstDash val="solid"/>
              <a:miter lim="400000"/>
            </a:ln>
          </a:top>
          <a:bottom>
            <a:ln w="25400" cap="flat">
              <a:solidFill>
                <a:srgbClr val="3B3B3B"/>
              </a:solidFill>
              <a:prstDash val="solid"/>
              <a:miter lim="400000"/>
            </a:ln>
          </a:bottom>
          <a:insideH>
            <a:ln w="12700" cap="flat">
              <a:solidFill>
                <a:srgbClr val="3B3B3B"/>
              </a:solidFill>
              <a:prstDash val="solid"/>
              <a:miter lim="400000"/>
            </a:ln>
          </a:insideH>
          <a:insideV>
            <a:ln w="12700" cap="flat">
              <a:solidFill>
                <a:srgbClr val="3B3B3B"/>
              </a:solidFill>
              <a:prstDash val="solid"/>
              <a:miter lim="400000"/>
            </a:ln>
          </a:insideV>
        </a:tcBdr>
        <a:fill>
          <a:solidFill>
            <a:srgbClr val="C16E6A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CDCECC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D2F24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opic"/>
          <p:cNvSpPr txBox="1"/>
          <p:nvPr>
            <p:ph type="body" sz="quarter" idx="21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Topic</a:t>
            </a:r>
          </a:p>
        </p:txBody>
      </p:sp>
      <p:sp>
        <p:nvSpPr>
          <p:cNvPr id="16" name="Location"/>
          <p:cNvSpPr txBox="1"/>
          <p:nvPr>
            <p:ph type="body" sz="quarter" idx="22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/>
            </a:lvl1pPr>
          </a:lstStyle>
          <a:p>
            <a:pPr/>
            <a:r>
              <a:t>Location</a:t>
            </a:r>
          </a:p>
        </p:txBody>
      </p:sp>
      <p:sp>
        <p:nvSpPr>
          <p:cNvPr id="17" name="Author and Date"/>
          <p:cNvSpPr txBox="1"/>
          <p:nvPr>
            <p:ph type="body" sz="quarter" idx="23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/>
          <a:p>
            <a:pPr/>
            <a:r>
              <a:t>Author and Date</a:t>
            </a:r>
          </a:p>
        </p:txBody>
      </p:sp>
      <p:sp>
        <p:nvSpPr>
          <p:cNvPr id="18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9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Body Level One…"/>
          <p:cNvSpPr txBox="1"/>
          <p:nvPr>
            <p:ph type="body" sz="half" idx="1" hasCustomPrompt="1"/>
          </p:nvPr>
        </p:nvSpPr>
        <p:spPr>
          <a:xfrm>
            <a:off x="2082800" y="4337484"/>
            <a:ext cx="20205700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2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23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24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F3F5B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ody Level One…"/>
          <p:cNvSpPr txBox="1"/>
          <p:nvPr>
            <p:ph type="body" idx="1" hasCustomPrompt="1"/>
          </p:nvPr>
        </p:nvSpPr>
        <p:spPr>
          <a:xfrm>
            <a:off x="2082800" y="1509784"/>
            <a:ext cx="20205700" cy="685229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750" sz="2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2" name="Fact information"/>
          <p:cNvSpPr txBox="1"/>
          <p:nvPr>
            <p:ph type="body" sz="quarter" idx="21" hasCustomPrompt="1"/>
          </p:nvPr>
        </p:nvSpPr>
        <p:spPr>
          <a:xfrm>
            <a:off x="2082800" y="8407994"/>
            <a:ext cx="20205700" cy="694056"/>
          </a:xfrm>
          <a:prstGeom prst="rect">
            <a:avLst/>
          </a:prstGeom>
        </p:spPr>
        <p:txBody>
          <a:bodyPr anchor="t"/>
          <a:lstStyle>
            <a:lvl1pPr>
              <a:defRPr spc="104" sz="3500">
                <a:solidFill>
                  <a:schemeClr val="accent1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3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34" name="Line"/>
          <p:cNvSpPr/>
          <p:nvPr/>
        </p:nvSpPr>
        <p:spPr>
          <a:xfrm>
            <a:off x="766879" y="125984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35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solidFill>
          <a:srgbClr val="FFCBC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Attribution"/>
          <p:cNvSpPr txBox="1"/>
          <p:nvPr>
            <p:ph type="body" sz="quarter" idx="21" hasCustomPrompt="1"/>
          </p:nvPr>
        </p:nvSpPr>
        <p:spPr>
          <a:xfrm>
            <a:off x="2088436" y="11375561"/>
            <a:ext cx="20207127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4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44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45" name="Body Level One…"/>
          <p:cNvSpPr txBox="1"/>
          <p:nvPr>
            <p:ph type="body" sz="half" idx="1" hasCustomPrompt="1"/>
          </p:nvPr>
        </p:nvSpPr>
        <p:spPr>
          <a:xfrm>
            <a:off x="2088436" y="4298870"/>
            <a:ext cx="20207128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cap="all" spc="190" sz="95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6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531205463_2542x1430.jpg"/>
          <p:cNvSpPr/>
          <p:nvPr>
            <p:ph type="pic" idx="21"/>
          </p:nvPr>
        </p:nvSpPr>
        <p:spPr>
          <a:xfrm>
            <a:off x="-609600" y="431800"/>
            <a:ext cx="21514742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4" name="1024712458_872x872.jpeg"/>
          <p:cNvSpPr/>
          <p:nvPr>
            <p:ph type="pic" sz="quarter" idx="22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5" name="1056335080_2112X2816.jpg"/>
          <p:cNvSpPr/>
          <p:nvPr>
            <p:ph type="pic" idx="23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6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726793451_2175x1224.jpg"/>
          <p:cNvSpPr/>
          <p:nvPr>
            <p:ph type="pic" idx="21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64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1056335066_3170x2500.jpeg"/>
          <p:cNvSpPr/>
          <p:nvPr>
            <p:ph type="pic" idx="21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8" name="Topic"/>
          <p:cNvSpPr txBox="1"/>
          <p:nvPr>
            <p:ph type="body" sz="quarter" idx="22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Topic</a:t>
            </a:r>
          </a:p>
        </p:txBody>
      </p:sp>
      <p:sp>
        <p:nvSpPr>
          <p:cNvPr id="29" name="Location"/>
          <p:cNvSpPr txBox="1"/>
          <p:nvPr>
            <p:ph type="body" sz="quarter" idx="23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b="0" cap="all" spc="88" sz="2200">
                <a:solidFill>
                  <a:srgbClr val="FFFFFF"/>
                </a:solidFill>
              </a:defRPr>
            </a:lvl1pPr>
          </a:lstStyle>
          <a:p>
            <a:pPr/>
            <a:r>
              <a:t>Location</a:t>
            </a:r>
          </a:p>
        </p:txBody>
      </p:sp>
      <p:sp>
        <p:nvSpPr>
          <p:cNvPr id="30" name="Author and Date"/>
          <p:cNvSpPr txBox="1"/>
          <p:nvPr>
            <p:ph type="body" sz="quarter" idx="24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31" name="Line"/>
          <p:cNvSpPr/>
          <p:nvPr/>
        </p:nvSpPr>
        <p:spPr>
          <a:xfrm>
            <a:off x="766879" y="12060766"/>
            <a:ext cx="22850240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2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3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4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35" name="Body Level One…"/>
          <p:cNvSpPr txBox="1"/>
          <p:nvPr>
            <p:ph type="body" sz="quarter" idx="1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37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Body Level One…"/>
          <p:cNvSpPr txBox="1"/>
          <p:nvPr>
            <p:ph type="body" sz="quarter" idx="1" hasCustomPrompt="1"/>
          </p:nvPr>
        </p:nvSpPr>
        <p:spPr>
          <a:xfrm>
            <a:off x="1270000" y="8015916"/>
            <a:ext cx="11785600" cy="3848101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AACB9"/>
                </a:solidFill>
              </a:defRPr>
            </a:lvl1pPr>
            <a:lvl2pPr>
              <a:defRPr>
                <a:solidFill>
                  <a:srgbClr val="8AACB9"/>
                </a:solidFill>
              </a:defRPr>
            </a:lvl2pPr>
            <a:lvl3pPr>
              <a:defRPr>
                <a:solidFill>
                  <a:srgbClr val="8AACB9"/>
                </a:solidFill>
              </a:defRPr>
            </a:lvl3pPr>
            <a:lvl4pPr>
              <a:defRPr>
                <a:solidFill>
                  <a:srgbClr val="8AACB9"/>
                </a:solidFill>
              </a:defRPr>
            </a:lvl4pPr>
            <a:lvl5pPr>
              <a:defRPr>
                <a:solidFill>
                  <a:srgbClr val="8AACB9"/>
                </a:solidFill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Title"/>
          <p:cNvSpPr txBox="1"/>
          <p:nvPr>
            <p:ph type="title" hasCustomPrompt="1"/>
          </p:nvPr>
        </p:nvSpPr>
        <p:spPr>
          <a:xfrm>
            <a:off x="1270000" y="4925417"/>
            <a:ext cx="11785600" cy="2933701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6" name="531205463_2542x1430.jpg"/>
          <p:cNvSpPr/>
          <p:nvPr>
            <p:ph type="pic" idx="21"/>
          </p:nvPr>
        </p:nvSpPr>
        <p:spPr>
          <a:xfrm>
            <a:off x="12801600" y="1895696"/>
            <a:ext cx="17642204" cy="9924608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48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49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7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58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59" name="Slide Title"/>
          <p:cNvSpPr txBox="1"/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0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ody Level One…"/>
          <p:cNvSpPr txBox="1"/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numCol="2" spcCol="1289181"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69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70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Title"/>
          <p:cNvSpPr txBox="1"/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78" name="Body Level One…"/>
          <p:cNvSpPr txBox="1"/>
          <p:nvPr>
            <p:ph type="body" sz="quarter" idx="1" hasCustomPrompt="1"/>
          </p:nvPr>
        </p:nvSpPr>
        <p:spPr>
          <a:xfrm>
            <a:off x="2088435" y="6720284"/>
            <a:ext cx="10972801" cy="546716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9" name="545882547_1308x1744.jpeg"/>
          <p:cNvSpPr/>
          <p:nvPr>
            <p:ph type="pic" idx="21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8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82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ection Title"/>
          <p:cNvSpPr txBox="1"/>
          <p:nvPr>
            <p:ph type="title" hasCustomPrompt="1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0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9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92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00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01" name="Slide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6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02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bg>
      <p:bgPr>
        <a:solidFill>
          <a:srgbClr val="FF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2082800" y="2795091"/>
            <a:ext cx="20205700" cy="605029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rgbClr val="8AACB9"/>
                </a:solidFill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 anchor="t"/>
          <a:lstStyle>
            <a:lvl1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77800" indent="2794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77800" indent="7366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177800" indent="1193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177800" indent="16510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pc="0" sz="5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Agenda Title"/>
          <p:cNvSpPr txBox="1"/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pc="270" sz="900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112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1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114" name="01"/>
          <p:cNvSpPr txBox="1"/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Line"/>
          <p:cNvSpPr/>
          <p:nvPr/>
        </p:nvSpPr>
        <p:spPr>
          <a:xfrm flipV="1">
            <a:off x="766879" y="12048066"/>
            <a:ext cx="22850240" cy="12701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5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6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7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pc="0" sz="3200">
                <a:solidFill>
                  <a:srgbClr val="000000"/>
                </a:solidFill>
              </a:defRPr>
            </a:pPr>
          </a:p>
        </p:txBody>
      </p:sp>
      <p:sp>
        <p:nvSpPr>
          <p:cNvPr id="8" name="01"/>
          <p:cNvSpPr txBox="1"/>
          <p:nvPr>
            <p:ph type="sldNum" sz="quarter" idx="2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pc="0">
                <a:solidFill>
                  <a:srgbClr val="FFFFFF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330" strike="noStrike" sz="11000" u="none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107" strike="noStrike" sz="3600" u="none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4.jpe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5.jpeg"/><Relationship Id="rId4" Type="http://schemas.openxmlformats.org/officeDocument/2006/relationships/image" Target="../media/image9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6.jpe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7.jpe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hyperlink" Target="https://www.comptia.org/content/articles/what-is-social-engineering" TargetMode="External"/><Relationship Id="rId4" Type="http://schemas.openxmlformats.org/officeDocument/2006/relationships/hyperlink" Target="https://terranovasecurity.com/examples-of-social-engineering-attacks/" TargetMode="External"/><Relationship Id="rId5" Type="http://schemas.openxmlformats.org/officeDocument/2006/relationships/hyperlink" Target="https://en.wikipedia.org/wiki/Social_engineering_(security)" TargetMode="External"/><Relationship Id="rId6" Type="http://schemas.openxmlformats.org/officeDocument/2006/relationships/hyperlink" Target="https://youtu.be/dQw4w9WgXcQ" TargetMode="External"/><Relationship Id="rId7" Type="http://schemas.openxmlformats.org/officeDocument/2006/relationships/hyperlink" Target="https://youtu.be/GyvRamX1VyA" TargetMode="External"/><Relationship Id="rId8" Type="http://schemas.openxmlformats.org/officeDocument/2006/relationships/hyperlink" Target="https://youtu.be/tCRT3QFzwm8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White ha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White hat</a:t>
            </a:r>
          </a:p>
        </p:txBody>
      </p:sp>
      <p:sp>
        <p:nvSpPr>
          <p:cNvPr id="181" name="cpsec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cpsec</a:t>
            </a:r>
          </a:p>
        </p:txBody>
      </p:sp>
      <p:sp>
        <p:nvSpPr>
          <p:cNvPr id="182" name="Jaxon Haws"/>
          <p:cNvSpPr txBox="1"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Jaxon Haws</a:t>
            </a:r>
          </a:p>
        </p:txBody>
      </p:sp>
      <p:sp>
        <p:nvSpPr>
          <p:cNvPr id="183" name="Social Engineerin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Social Engineering</a:t>
            </a:r>
          </a:p>
        </p:txBody>
      </p:sp>
      <p:sp>
        <p:nvSpPr>
          <p:cNvPr id="184" name="aka People Hacking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aka People Hacking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(Vi)-sh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(Vi)-shing</a:t>
            </a:r>
          </a:p>
        </p:txBody>
      </p:sp>
      <p:sp>
        <p:nvSpPr>
          <p:cNvPr id="214" name="Usually an automated voice system that calls you with an urgent problem that requires sensitive information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77850" indent="-577850" defTabSz="323596">
              <a:spcBef>
                <a:spcPts val="3900"/>
              </a:spcBef>
              <a:buBlip>
                <a:blip r:embed="rId2"/>
              </a:buBlip>
              <a:defRPr spc="32" sz="3276"/>
            </a:pPr>
            <a:r>
              <a:t>Usually an automated voice system that calls you with an urgent problem that requires sensitive information</a:t>
            </a:r>
          </a:p>
          <a:p>
            <a:pPr lvl="1" marL="1155700" indent="-577850" defTabSz="323596">
              <a:spcBef>
                <a:spcPts val="3900"/>
              </a:spcBef>
              <a:buBlip>
                <a:blip r:embed="rId2"/>
              </a:buBlip>
              <a:defRPr spc="32" sz="3276"/>
            </a:pPr>
            <a:r>
              <a:t>Spoofed phone number so you can't call back</a:t>
            </a:r>
          </a:p>
          <a:p>
            <a:pPr lvl="1" marL="1155700" indent="-577850" defTabSz="323596">
              <a:spcBef>
                <a:spcPts val="3900"/>
              </a:spcBef>
              <a:buBlip>
                <a:blip r:embed="rId2"/>
              </a:buBlip>
              <a:defRPr spc="32" sz="3276"/>
            </a:pPr>
            <a:r>
              <a:t>Can be about: banking errors, social security number frozen, Windows has encountered problems, your warranty is about to expire, etc</a:t>
            </a:r>
          </a:p>
        </p:txBody>
      </p:sp>
      <p:pic>
        <p:nvPicPr>
          <p:cNvPr id="215" name="extended-warranty.png" descr="extended-warranty.png"/>
          <p:cNvPicPr>
            <a:picLocks noChangeAspect="1"/>
          </p:cNvPicPr>
          <p:nvPr/>
        </p:nvPicPr>
        <p:blipFill>
          <a:blip r:embed="rId3">
            <a:extLst/>
          </a:blip>
          <a:srcRect l="0" t="0" r="0" b="7995"/>
          <a:stretch>
            <a:fillRect/>
          </a:stretch>
        </p:blipFill>
        <p:spPr>
          <a:xfrm>
            <a:off x="16129000" y="1663700"/>
            <a:ext cx="6350000" cy="9791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A social engineering attack where an attacker entices a user with a free item to lure them into clicking on a link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 social engineering attack where an attacker entices a user with a free item to lure them into clicking on a link. </a:t>
            </a:r>
          </a:p>
          <a:p>
            <a:pPr lvl="1">
              <a:spcBef>
                <a:spcPts val="2700"/>
              </a:spcBef>
              <a:buBlip>
                <a:blip r:embed="rId2"/>
              </a:buBlip>
            </a:pPr>
            <a:r>
              <a:t>This may come in the form of a free music or movie download lined up with the user’s interests. </a:t>
            </a:r>
          </a:p>
          <a:p>
            <a:pPr lvl="1">
              <a:spcBef>
                <a:spcPts val="2700"/>
              </a:spcBef>
              <a:buBlip>
                <a:blip r:embed="rId2"/>
              </a:buBlip>
            </a:pPr>
            <a:r>
              <a:t>Can also be in the form of a 'lost' USB drive that</a:t>
            </a:r>
          </a:p>
          <a:p>
            <a:pPr lvl="1" marL="0" indent="457200">
              <a:spcBef>
                <a:spcPts val="2700"/>
              </a:spcBef>
              <a:buSzTx/>
              <a:buNone/>
            </a:pPr>
            <a:r>
              <a:t>			gets unwittingly plugged into a machine to </a:t>
            </a:r>
          </a:p>
          <a:p>
            <a:pPr lvl="1" marL="0" indent="457200">
              <a:spcBef>
                <a:spcPts val="2700"/>
              </a:spcBef>
              <a:buSzTx/>
              <a:buNone/>
            </a:pPr>
            <a:r>
              <a:t>			spread malware.</a:t>
            </a:r>
          </a:p>
        </p:txBody>
      </p:sp>
      <p:sp>
        <p:nvSpPr>
          <p:cNvPr id="218" name="Bai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Baiting</a:t>
            </a:r>
          </a:p>
        </p:txBody>
      </p:sp>
      <p:pic>
        <p:nvPicPr>
          <p:cNvPr id="219" name="baited.png" descr="baite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516100" y="7340600"/>
            <a:ext cx="8458200" cy="4559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Quid Pro Quo: “something for something” social engineering technique, the quid pro quo attack involves promising a service or benefit for complying with the request of an attacker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spcBef>
                <a:spcPts val="3400"/>
              </a:spcBef>
              <a:buBlip>
                <a:blip r:embed="rId2"/>
              </a:buBlip>
            </a:lvl2pPr>
          </a:lstStyle>
          <a:p>
            <a:pPr/>
            <a:r>
              <a:t>Quid Pro Quo: “something for something” social engineering technique, the quid pro quo attack involves promising a service or benefit for complying with the request of an attacker. </a:t>
            </a:r>
          </a:p>
          <a:p>
            <a:pPr lvl="1"/>
            <a:r>
              <a:t>For example, a social engineer may promise a free software upgrade to entice a user to download what is actually malware to their system</a:t>
            </a:r>
          </a:p>
        </p:txBody>
      </p:sp>
      <p:sp>
        <p:nvSpPr>
          <p:cNvPr id="222" name="Quid pro qu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Quid pro quo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1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retexting: With pretexting, an individual impersonates a representative from a trusted organization with the goal of acquiring sensitive information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Pretexting: With pretexting, an individual impersonates a representative from a trusted organization with the goal of acquiring sensitive information. </a:t>
            </a:r>
          </a:p>
          <a:p>
            <a:pPr lvl="1">
              <a:buBlip>
                <a:blip r:embed="rId2"/>
              </a:buBlip>
            </a:pPr>
            <a:r>
              <a:t>This social engineering technique relies heavily on gathering research before initiating contact with the target.</a:t>
            </a:r>
          </a:p>
          <a:p>
            <a:pPr lvl="1">
              <a:buBlip>
                <a:blip r:embed="rId2"/>
              </a:buBlip>
            </a:pPr>
            <a:r>
              <a:t>For example, a network admin/ IT person coming to speed up the internet</a:t>
            </a:r>
          </a:p>
        </p:txBody>
      </p:sp>
      <p:sp>
        <p:nvSpPr>
          <p:cNvPr id="225" name="Pretex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Pretexting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ailgating: when a person gains access to restricted areas by following an approved employee into the area and piggybacking on their credentials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Tailgating: when a person gains access to restricted areas by following an approved employee into the area and piggybacking on their credentials.</a:t>
            </a:r>
          </a:p>
          <a:p>
            <a:pPr lvl="1">
              <a:buBlip>
                <a:blip r:embed="rId2"/>
              </a:buBlip>
            </a:pPr>
            <a:r>
              <a:t>This social engineering tactic is a physical attack.  </a:t>
            </a:r>
          </a:p>
          <a:p>
            <a:pPr lvl="1">
              <a:buBlip>
                <a:blip r:embed="rId2"/>
              </a:buBlip>
            </a:pPr>
            <a:r>
              <a:t> In these cases, the social engineer often pretends to be an employee or even a delivery person.</a:t>
            </a:r>
          </a:p>
        </p:txBody>
      </p:sp>
      <p:sp>
        <p:nvSpPr>
          <p:cNvPr id="228" name="Tailga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Tailgating</a:t>
            </a:r>
          </a:p>
        </p:txBody>
      </p:sp>
      <p:sp>
        <p:nvSpPr>
          <p:cNvPr id="229" name="Not the car kind"/>
          <p:cNvSpPr txBox="1"/>
          <p:nvPr/>
        </p:nvSpPr>
        <p:spPr>
          <a:xfrm>
            <a:off x="757580" y="299847"/>
            <a:ext cx="17513301" cy="467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Not the car kind</a:t>
            </a:r>
          </a:p>
        </p:txBody>
      </p:sp>
      <p:pic>
        <p:nvPicPr>
          <p:cNvPr id="230" name="delivery.jpg" descr="delivery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873701" y="8238039"/>
            <a:ext cx="5706900" cy="38015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7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Why is Social Engineering Effective?"/>
          <p:cNvSpPr txBox="1"/>
          <p:nvPr>
            <p:ph type="title"/>
          </p:nvPr>
        </p:nvSpPr>
        <p:spPr>
          <a:xfrm>
            <a:off x="2086106" y="990600"/>
            <a:ext cx="20205701" cy="3835400"/>
          </a:xfrm>
          <a:prstGeom prst="rect">
            <a:avLst/>
          </a:prstGeom>
        </p:spPr>
        <p:txBody>
          <a:bodyPr/>
          <a:lstStyle/>
          <a:p>
            <a:pPr/>
            <a:r>
              <a:t>Why is Social Engineering Effective?</a:t>
            </a:r>
          </a:p>
        </p:txBody>
      </p:sp>
      <p:pic>
        <p:nvPicPr>
          <p:cNvPr id="233" name="relevant_xkcd.png" descr="relevant_xkc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04200" y="6515100"/>
            <a:ext cx="7975600" cy="4877935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There's always a relevant xkcd"/>
          <p:cNvSpPr txBox="1"/>
          <p:nvPr/>
        </p:nvSpPr>
        <p:spPr>
          <a:xfrm>
            <a:off x="759091" y="325373"/>
            <a:ext cx="13055601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pc="48" sz="2400">
                <a:solidFill>
                  <a:schemeClr val="accent5"/>
                </a:solidFill>
              </a:defRPr>
            </a:lvl1pPr>
          </a:lstStyle>
          <a:p>
            <a:pPr/>
            <a:r>
              <a:t>There's always a relevant xkcd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Fear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Fear</a:t>
            </a:r>
          </a:p>
          <a:p>
            <a:pPr>
              <a:buBlip>
                <a:blip r:embed="rId2"/>
              </a:buBlip>
            </a:pPr>
            <a:r>
              <a:t>Greed</a:t>
            </a:r>
          </a:p>
          <a:p>
            <a:pPr>
              <a:buBlip>
                <a:blip r:embed="rId2"/>
              </a:buBlip>
            </a:pPr>
            <a:r>
              <a:t>Curiosity</a:t>
            </a:r>
          </a:p>
          <a:p>
            <a:pPr>
              <a:buBlip>
                <a:blip r:embed="rId2"/>
              </a:buBlip>
            </a:pPr>
            <a:r>
              <a:t>Helpfulness</a:t>
            </a:r>
          </a:p>
          <a:p>
            <a:pPr>
              <a:buBlip>
                <a:blip r:embed="rId2"/>
              </a:buBlip>
            </a:pPr>
            <a:r>
              <a:t>Urgency</a:t>
            </a:r>
          </a:p>
        </p:txBody>
      </p:sp>
      <p:sp>
        <p:nvSpPr>
          <p:cNvPr id="237" name="WHy does this work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does this work?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his hasn't actually happened in the real world right?"/>
          <p:cNvSpPr txBox="1"/>
          <p:nvPr>
            <p:ph type="title"/>
          </p:nvPr>
        </p:nvSpPr>
        <p:spPr>
          <a:xfrm>
            <a:off x="2086106" y="952500"/>
            <a:ext cx="20205701" cy="5651500"/>
          </a:xfrm>
          <a:prstGeom prst="rect">
            <a:avLst/>
          </a:prstGeom>
        </p:spPr>
        <p:txBody>
          <a:bodyPr/>
          <a:lstStyle/>
          <a:p>
            <a:pPr/>
            <a:r>
              <a:t>This hasn't actually happened in the real world right?</a:t>
            </a:r>
          </a:p>
        </p:txBody>
      </p:sp>
      <p:sp>
        <p:nvSpPr>
          <p:cNvPr id="240" name="Spoiler alert: it has"/>
          <p:cNvSpPr txBox="1"/>
          <p:nvPr/>
        </p:nvSpPr>
        <p:spPr>
          <a:xfrm>
            <a:off x="757580" y="287147"/>
            <a:ext cx="14147801" cy="467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Spoiler alert: it has</a:t>
            </a:r>
          </a:p>
        </p:txBody>
      </p:sp>
      <p:pic>
        <p:nvPicPr>
          <p:cNvPr id="241" name="thisisfine.jpg" descr="thisisfin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89562" y="7689421"/>
            <a:ext cx="8595038" cy="40707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0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High-Viz V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High-Viz Vest</a:t>
            </a:r>
          </a:p>
        </p:txBody>
      </p:sp>
      <p:sp>
        <p:nvSpPr>
          <p:cNvPr id="244" name="Wearing a high-viz vest gives off an impression of authority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Wearing a high-viz vest gives off an impression of authority</a:t>
            </a:r>
          </a:p>
          <a:p>
            <a:pPr>
              <a:buBlip>
                <a:blip r:embed="rId2"/>
              </a:buBlip>
            </a:pPr>
            <a:r>
              <a:t>Additional props such as radios, clipboards, lanyards, etc can increase authority</a:t>
            </a:r>
          </a:p>
          <a:p>
            <a:pPr>
              <a:buBlip>
                <a:blip r:embed="rId2"/>
              </a:buBlip>
            </a:pPr>
            <a:r>
              <a:t>Walking through exits surprisingly works</a:t>
            </a:r>
          </a:p>
        </p:txBody>
      </p:sp>
      <p:pic>
        <p:nvPicPr>
          <p:cNvPr id="245" name="high-viz.jpg" descr="high-viz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35300" y="3009900"/>
            <a:ext cx="7531100" cy="7531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4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2013 Target Data brea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2013 Target Data breach</a:t>
            </a:r>
          </a:p>
        </p:txBody>
      </p:sp>
      <p:sp>
        <p:nvSpPr>
          <p:cNvPr id="248" name="In 2013, more than 110 million customers fell victim to a social engineering attack on Target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88950" indent="-488950" defTabSz="273811">
              <a:spcBef>
                <a:spcPts val="3300"/>
              </a:spcBef>
              <a:buBlip>
                <a:blip r:embed="rId2"/>
              </a:buBlip>
              <a:defRPr spc="27" sz="2772"/>
            </a:pPr>
            <a:r>
              <a:t>In 2013, more than 110 million customers fell victim to a social engineering attack on Target. </a:t>
            </a:r>
          </a:p>
          <a:p>
            <a:pPr marL="488950" indent="-488950" defTabSz="273811">
              <a:spcBef>
                <a:spcPts val="3300"/>
              </a:spcBef>
              <a:buBlip>
                <a:blip r:embed="rId2"/>
              </a:buBlip>
              <a:defRPr spc="27" sz="2772"/>
            </a:pPr>
            <a:r>
              <a:t>Social engineering techniques were used on an HVAC company that had remote access to Target’s network. </a:t>
            </a:r>
          </a:p>
          <a:p>
            <a:pPr marL="488950" indent="-488950" defTabSz="273811">
              <a:spcBef>
                <a:spcPts val="3300"/>
              </a:spcBef>
              <a:buBlip>
                <a:blip r:embed="rId2"/>
              </a:buBlip>
              <a:defRPr spc="27" sz="2772"/>
            </a:pPr>
            <a:r>
              <a:t>The HVAC company was then compromised with malware, which in turn infected Target’s systems. </a:t>
            </a:r>
          </a:p>
          <a:p>
            <a:pPr marL="488950" indent="-488950" defTabSz="273811">
              <a:spcBef>
                <a:spcPts val="3300"/>
              </a:spcBef>
              <a:buBlip>
                <a:blip r:embed="rId2"/>
              </a:buBlip>
              <a:defRPr spc="27" sz="2772"/>
            </a:pPr>
            <a:r>
              <a:t>The attack resulted in the loss of emails, names, addresses, phone numbers and credit and debit card information.</a:t>
            </a:r>
          </a:p>
        </p:txBody>
      </p:sp>
      <p:pic>
        <p:nvPicPr>
          <p:cNvPr id="249" name="target.png" descr="targe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338892" y="2781300"/>
            <a:ext cx="5918169" cy="7861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About Me"/>
          <p:cNvSpPr txBox="1"/>
          <p:nvPr>
            <p:ph type="title"/>
          </p:nvPr>
        </p:nvSpPr>
        <p:spPr>
          <a:xfrm>
            <a:off x="1270000" y="1851223"/>
            <a:ext cx="11785600" cy="1854201"/>
          </a:xfrm>
          <a:prstGeom prst="rect">
            <a:avLst/>
          </a:prstGeom>
        </p:spPr>
        <p:txBody>
          <a:bodyPr anchor="ctr"/>
          <a:lstStyle/>
          <a:p>
            <a:pPr/>
            <a:r>
              <a:t>About Me</a:t>
            </a:r>
          </a:p>
        </p:txBody>
      </p:sp>
      <p:sp>
        <p:nvSpPr>
          <p:cNvPr id="187" name="2nd Year Computer Science…"/>
          <p:cNvSpPr txBox="1"/>
          <p:nvPr>
            <p:ph type="body" sz="quarter" idx="1"/>
          </p:nvPr>
        </p:nvSpPr>
        <p:spPr>
          <a:xfrm>
            <a:off x="1682035" y="4751784"/>
            <a:ext cx="10972801" cy="5467169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2nd Year Computer Science</a:t>
            </a:r>
          </a:p>
          <a:p>
            <a:pPr>
              <a:buBlip>
                <a:blip r:embed="rId2"/>
              </a:buBlip>
            </a:pPr>
            <a:r>
              <a:t>Clubs:</a:t>
            </a:r>
          </a:p>
          <a:p>
            <a:pPr lvl="1">
              <a:buBlip>
                <a:blip r:embed="rId2"/>
              </a:buBlip>
            </a:pPr>
            <a:r>
              <a:t>White Hat: Archivist -&gt; President</a:t>
            </a:r>
          </a:p>
          <a:p>
            <a:pPr lvl="1">
              <a:buBlip>
                <a:blip r:embed="rId2"/>
              </a:buBlip>
            </a:pPr>
            <a:r>
              <a:t>CPLUG: Treasurer -&gt; President</a:t>
            </a:r>
          </a:p>
          <a:p>
            <a:pPr>
              <a:buBlip>
                <a:blip r:embed="rId2"/>
              </a:buBlip>
            </a:pPr>
            <a:r>
              <a:t> Finished my first racing season</a:t>
            </a:r>
          </a:p>
        </p:txBody>
      </p:sp>
      <p:pic>
        <p:nvPicPr>
          <p:cNvPr id="188" name="Jaxon.jpg" descr="Jaxon.jpg"/>
          <p:cNvPicPr>
            <a:picLocks noChangeAspect="1"/>
          </p:cNvPicPr>
          <p:nvPr/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5589087" y="2123108"/>
            <a:ext cx="7010401" cy="9321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Kane Gamb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Kane Gamble</a:t>
            </a:r>
          </a:p>
        </p:txBody>
      </p:sp>
      <p:sp>
        <p:nvSpPr>
          <p:cNvPr id="252" name="A 15-year-old was able to take control of the secure emails of John Brennan, the director of the CIA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20700" indent="-520700" defTabSz="291591">
              <a:spcBef>
                <a:spcPts val="3500"/>
              </a:spcBef>
              <a:buBlip>
                <a:blip r:embed="rId2"/>
              </a:buBlip>
              <a:defRPr spc="29" sz="2952"/>
            </a:pPr>
            <a:r>
              <a:t>A 15-year-old was able to take control of the secure emails of John Brennan, the director of the CIA. </a:t>
            </a:r>
          </a:p>
          <a:p>
            <a:pPr marL="520700" indent="-520700" defTabSz="291591">
              <a:spcBef>
                <a:spcPts val="3500"/>
              </a:spcBef>
              <a:buBlip>
                <a:blip r:embed="rId2"/>
              </a:buBlip>
              <a:defRPr spc="29" sz="2952"/>
            </a:pPr>
            <a:r>
              <a:t>Kane Gamble used social engineering to convince Verizon to provide personal details about Brennan, which he later used to impersonate the CIA director. </a:t>
            </a:r>
          </a:p>
          <a:p>
            <a:pPr marL="520700" indent="-520700" defTabSz="291591">
              <a:spcBef>
                <a:spcPts val="3500"/>
              </a:spcBef>
              <a:buBlip>
                <a:blip r:embed="rId2"/>
              </a:buBlip>
              <a:defRPr spc="29" sz="2952"/>
            </a:pPr>
            <a:r>
              <a:t>Gamble was able to access Brennan’s email by changing security questions and passwords with gathered intel, allowing the 15-year-old to view sensitive military information.</a:t>
            </a:r>
          </a:p>
        </p:txBody>
      </p:sp>
      <p:pic>
        <p:nvPicPr>
          <p:cNvPr id="253" name="cia.jpg" descr="cia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966244" y="4432300"/>
            <a:ext cx="8376356" cy="471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cia-logo.png" descr="cia-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62000" y="1371600"/>
            <a:ext cx="2908300" cy="2908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2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How can you prevent social engineering attacks?"/>
          <p:cNvSpPr txBox="1"/>
          <p:nvPr>
            <p:ph type="title"/>
          </p:nvPr>
        </p:nvSpPr>
        <p:spPr>
          <a:xfrm>
            <a:off x="2086106" y="4025900"/>
            <a:ext cx="20205701" cy="5651500"/>
          </a:xfrm>
          <a:prstGeom prst="rect">
            <a:avLst/>
          </a:prstGeom>
        </p:spPr>
        <p:txBody>
          <a:bodyPr/>
          <a:lstStyle>
            <a:lvl1pPr>
              <a:defRPr spc="279" sz="9300"/>
            </a:lvl1pPr>
          </a:lstStyle>
          <a:p>
            <a:pPr/>
            <a:r>
              <a:t>How can you prevent social engineering attacks?</a:t>
            </a:r>
          </a:p>
        </p:txBody>
      </p:sp>
      <p:sp>
        <p:nvSpPr>
          <p:cNvPr id="257" name="Hot take: you can't"/>
          <p:cNvSpPr txBox="1"/>
          <p:nvPr/>
        </p:nvSpPr>
        <p:spPr>
          <a:xfrm>
            <a:off x="757580" y="337947"/>
            <a:ext cx="13995401" cy="467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Hot take: you can't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reventing Digital social engineering attac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8254">
              <a:defRPr spc="234" sz="7830"/>
            </a:lvl1pPr>
          </a:lstStyle>
          <a:p>
            <a:pPr/>
            <a:r>
              <a:t>Preventing Digital social engineering attacks</a:t>
            </a:r>
          </a:p>
        </p:txBody>
      </p:sp>
      <p:sp>
        <p:nvSpPr>
          <p:cNvPr id="260" name="Don't click on suspicious links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Don't click on suspicious links</a:t>
            </a:r>
          </a:p>
          <a:p>
            <a:pPr>
              <a:buBlip>
                <a:blip r:embed="rId2"/>
              </a:buBlip>
            </a:pPr>
            <a:r>
              <a:t>Don't give out information over the phone if you didn't call them</a:t>
            </a:r>
          </a:p>
          <a:p>
            <a:pPr>
              <a:buBlip>
                <a:blip r:embed="rId2"/>
              </a:buBlip>
            </a:pPr>
            <a:r>
              <a:t>Don't plug in random devices that you find</a:t>
            </a:r>
          </a:p>
        </p:txBody>
      </p:sp>
      <p:pic>
        <p:nvPicPr>
          <p:cNvPr id="261" name="sus-dog.jpg" descr="sus-dog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93900" y="2844800"/>
            <a:ext cx="8128000" cy="8293100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Question everything"/>
          <p:cNvSpPr txBox="1"/>
          <p:nvPr/>
        </p:nvSpPr>
        <p:spPr>
          <a:xfrm>
            <a:off x="757580" y="236347"/>
            <a:ext cx="12661901" cy="467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Question everything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0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reventing in person social engineering attac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pc="218" sz="7290"/>
            </a:lvl1pPr>
          </a:lstStyle>
          <a:p>
            <a:pPr/>
            <a:r>
              <a:t>Preventing in person social engineering attacks</a:t>
            </a:r>
          </a:p>
        </p:txBody>
      </p:sp>
      <p:sp>
        <p:nvSpPr>
          <p:cNvPr id="265" name="Don't let random people into restricted areas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Don't let random people into restricted areas</a:t>
            </a:r>
          </a:p>
          <a:p>
            <a:pPr>
              <a:buBlip>
                <a:blip r:embed="rId2"/>
              </a:buBlip>
            </a:pPr>
            <a:r>
              <a:t>Verify ID badges</a:t>
            </a:r>
          </a:p>
          <a:p>
            <a:pPr>
              <a:buBlip>
                <a:blip r:embed="rId2"/>
              </a:buBlip>
            </a:pPr>
            <a:r>
              <a:t>Ask questions and don't turn a blind eye</a:t>
            </a:r>
          </a:p>
          <a:p>
            <a:pPr>
              <a:buBlip>
                <a:blip r:embed="rId2"/>
              </a:buBlip>
            </a:pPr>
            <a:r>
              <a:t>In the workplace, conduct trainings</a:t>
            </a:r>
          </a:p>
        </p:txBody>
      </p:sp>
      <p:pic>
        <p:nvPicPr>
          <p:cNvPr id="266" name="sus.jpg" descr="su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417039" y="3695700"/>
            <a:ext cx="9204961" cy="5753100"/>
          </a:xfrm>
          <a:prstGeom prst="rect">
            <a:avLst/>
          </a:prstGeom>
          <a:ln w="12700">
            <a:miter lim="400000"/>
          </a:ln>
        </p:spPr>
      </p:pic>
      <p:sp>
        <p:nvSpPr>
          <p:cNvPr id="267" name="Question everyone"/>
          <p:cNvSpPr txBox="1"/>
          <p:nvPr/>
        </p:nvSpPr>
        <p:spPr>
          <a:xfrm>
            <a:off x="757580" y="210947"/>
            <a:ext cx="12293601" cy="467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Question everyone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5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Questions?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585" sz="19500"/>
            </a:lvl1pPr>
          </a:lstStyle>
          <a:p>
            <a:pPr/>
            <a:r>
              <a:t>Questions?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https://www.comptia.org/content/articles/what-is-social-engineering…"/>
          <p:cNvSpPr txBox="1"/>
          <p:nvPr>
            <p:ph type="body" sz="half" idx="1"/>
          </p:nvPr>
        </p:nvSpPr>
        <p:spPr>
          <a:xfrm>
            <a:off x="2794000" y="4436533"/>
            <a:ext cx="20207127" cy="6282059"/>
          </a:xfrm>
          <a:prstGeom prst="rect">
            <a:avLst/>
          </a:prstGeom>
        </p:spPr>
        <p:txBody>
          <a:bodyPr/>
          <a:lstStyle/>
          <a:p>
            <a:pPr marL="615950" indent="-615950" defTabSz="344931">
              <a:spcBef>
                <a:spcPts val="4100"/>
              </a:spcBef>
              <a:buBlip>
                <a:blip r:embed="rId2"/>
              </a:buBlip>
              <a:defRPr spc="34" sz="3492"/>
            </a:pPr>
            <a:r>
              <a:rPr u="sng">
                <a:hlinkClick r:id="rId3" invalidUrl="" action="" tgtFrame="" tooltip="" history="1" highlightClick="0" endSnd="0"/>
              </a:rPr>
              <a:t>https://www.comptia.org/content/articles/what-is-social-engineering</a:t>
            </a:r>
          </a:p>
          <a:p>
            <a:pPr marL="615950" indent="-615950" defTabSz="344931">
              <a:spcBef>
                <a:spcPts val="4100"/>
              </a:spcBef>
              <a:buBlip>
                <a:blip r:embed="rId2"/>
              </a:buBlip>
              <a:defRPr spc="34" sz="3492"/>
            </a:pPr>
            <a:r>
              <a:rPr u="sng">
                <a:hlinkClick r:id="rId4" invalidUrl="" action="" tgtFrame="" tooltip="" history="1" highlightClick="0" endSnd="0"/>
              </a:rPr>
              <a:t>https://terranovasecurity.com/examples-of-social-engineering-attacks/</a:t>
            </a:r>
            <a:r>
              <a:t> </a:t>
            </a:r>
          </a:p>
          <a:p>
            <a:pPr marL="615950" indent="-615950" defTabSz="344931">
              <a:spcBef>
                <a:spcPts val="4100"/>
              </a:spcBef>
              <a:buBlip>
                <a:blip r:embed="rId2"/>
              </a:buBlip>
              <a:defRPr spc="34" sz="3492"/>
            </a:pPr>
            <a:r>
              <a:rPr u="sng">
                <a:hlinkClick r:id="rId5" invalidUrl="" action="" tgtFrame="" tooltip="" history="1" highlightClick="0" endSnd="0"/>
              </a:rPr>
              <a:t>https://en.wikipedia.org/wiki/Social_engineering_%28security%29</a:t>
            </a:r>
          </a:p>
          <a:p>
            <a:pPr marL="615950" indent="-615950" defTabSz="344931">
              <a:spcBef>
                <a:spcPts val="4100"/>
              </a:spcBef>
              <a:buBlip>
                <a:blip r:embed="rId2"/>
              </a:buBlip>
              <a:defRPr spc="34" sz="3492"/>
            </a:pPr>
            <a:r>
              <a:rPr u="sng">
                <a:hlinkClick r:id="rId6" invalidUrl="" action="" tgtFrame="" tooltip="" history="1" highlightClick="0" endSnd="0"/>
              </a:rPr>
              <a:t>https://youtu.be/dQw4w9WgXcQ</a:t>
            </a:r>
          </a:p>
          <a:p>
            <a:pPr marL="615950" indent="-615950" defTabSz="344931">
              <a:spcBef>
                <a:spcPts val="4100"/>
              </a:spcBef>
              <a:buBlip>
                <a:blip r:embed="rId2"/>
              </a:buBlip>
              <a:defRPr spc="34" sz="3492"/>
            </a:pPr>
            <a:r>
              <a:rPr u="sng">
                <a:hlinkClick r:id="rId7" invalidUrl="" action="" tgtFrame="" tooltip="" history="1" highlightClick="0" endSnd="0"/>
              </a:rPr>
              <a:t>https://youtu.be/GyvRamX1VyA</a:t>
            </a:r>
          </a:p>
          <a:p>
            <a:pPr marL="615950" indent="-615950" defTabSz="344931">
              <a:spcBef>
                <a:spcPts val="4100"/>
              </a:spcBef>
              <a:buBlip>
                <a:blip r:embed="rId2"/>
              </a:buBlip>
              <a:defRPr spc="34" sz="3492"/>
            </a:pPr>
            <a:r>
              <a:rPr u="sng">
                <a:hlinkClick r:id="rId8" invalidUrl="" action="" tgtFrame="" tooltip="" history="1" highlightClick="0" endSnd="0"/>
              </a:rPr>
              <a:t>https://youtu.be/tCRT3QFzwm8</a:t>
            </a:r>
          </a:p>
        </p:txBody>
      </p:sp>
      <p:sp>
        <p:nvSpPr>
          <p:cNvPr id="272" name="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What is social engineering?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What is social engineering?</a:t>
            </a:r>
          </a:p>
          <a:p>
            <a:pPr>
              <a:buBlip>
                <a:blip r:embed="rId2"/>
              </a:buBlip>
            </a:pPr>
            <a:r>
              <a:t>Why is social engineering effective?</a:t>
            </a:r>
          </a:p>
          <a:p>
            <a:pPr>
              <a:buBlip>
                <a:blip r:embed="rId2"/>
              </a:buBlip>
            </a:pPr>
            <a:r>
              <a:t>Types of Social Engineering attacks</a:t>
            </a:r>
          </a:p>
          <a:p>
            <a:pPr>
              <a:buBlip>
                <a:blip r:embed="rId2"/>
              </a:buBlip>
            </a:pPr>
            <a:r>
              <a:t>Where/when has social engineering been used?</a:t>
            </a:r>
          </a:p>
          <a:p>
            <a:pPr>
              <a:buBlip>
                <a:blip r:embed="rId2"/>
              </a:buBlip>
            </a:pPr>
            <a:r>
              <a:t>How can you prevent social engineering attacks?</a:t>
            </a:r>
          </a:p>
        </p:txBody>
      </p:sp>
      <p:sp>
        <p:nvSpPr>
          <p:cNvPr id="191" name="Table of Cont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Table of Contents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Attribution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DISCLAIMER: Don't try any of this at home, work, public, etc without consent of individuals involved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defTabSz="461518">
              <a:defRPr spc="150" sz="7505"/>
            </a:lvl1pPr>
          </a:lstStyle>
          <a:p>
            <a:pPr/>
            <a:r>
              <a:t>DISCLAIMER: Don't try any of this at home, work, public, etc without consent of individuals involved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What is social engineering?"/>
          <p:cNvSpPr txBox="1"/>
          <p:nvPr>
            <p:ph type="title"/>
          </p:nvPr>
        </p:nvSpPr>
        <p:spPr>
          <a:xfrm>
            <a:off x="2086106" y="977900"/>
            <a:ext cx="20205701" cy="3581400"/>
          </a:xfrm>
          <a:prstGeom prst="rect">
            <a:avLst/>
          </a:prstGeom>
        </p:spPr>
        <p:txBody>
          <a:bodyPr/>
          <a:lstStyle>
            <a:lvl1pPr defTabSz="572516">
              <a:defRPr spc="323" sz="10780"/>
            </a:lvl1pPr>
          </a:lstStyle>
          <a:p>
            <a:pPr/>
            <a:r>
              <a:t>What is social engineering?</a:t>
            </a:r>
          </a:p>
        </p:txBody>
      </p:sp>
      <p:sp>
        <p:nvSpPr>
          <p:cNvPr id="197" name="We've been trying to reach you about your car's extended warranty..."/>
          <p:cNvSpPr txBox="1"/>
          <p:nvPr/>
        </p:nvSpPr>
        <p:spPr>
          <a:xfrm>
            <a:off x="757580" y="299973"/>
            <a:ext cx="10782301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pc="48" sz="2400">
                <a:solidFill>
                  <a:schemeClr val="accent5"/>
                </a:solidFill>
              </a:defRPr>
            </a:lvl1pPr>
          </a:lstStyle>
          <a:p>
            <a:pPr/>
            <a:r>
              <a:t>We've been trying to reach you about your car's extended warranty...</a:t>
            </a:r>
          </a:p>
        </p:txBody>
      </p:sp>
      <p:sp>
        <p:nvSpPr>
          <p:cNvPr id="198" name="Methods employed by hackers to gain the trust of an end user so that the hacker can obtain information that can be used to access data or systems.…"/>
          <p:cNvSpPr txBox="1"/>
          <p:nvPr/>
        </p:nvSpPr>
        <p:spPr>
          <a:xfrm>
            <a:off x="2218080" y="7081996"/>
            <a:ext cx="18656301" cy="29556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46805" indent="-546805" algn="l">
              <a:lnSpc>
                <a:spcPct val="150000"/>
              </a:lnSpc>
              <a:buClr>
                <a:srgbClr val="5E5E5E"/>
              </a:buClr>
              <a:buSzPct val="170000"/>
              <a:buChar char="•"/>
              <a:defRPr spc="62" sz="3100">
                <a:solidFill>
                  <a:schemeClr val="accent5"/>
                </a:solidFill>
              </a:defRPr>
            </a:pPr>
            <a:r>
              <a:t>Methods employed by hackers to gain the trust of an end user so that the hacker can obtain information that can be used to access data or systems.</a:t>
            </a:r>
          </a:p>
          <a:p>
            <a:pPr marL="546805" indent="-546805" algn="l">
              <a:lnSpc>
                <a:spcPct val="150000"/>
              </a:lnSpc>
              <a:buClr>
                <a:srgbClr val="5E5E5E"/>
              </a:buClr>
              <a:buSzPct val="170000"/>
              <a:buChar char="•"/>
              <a:defRPr spc="62" sz="3100">
                <a:solidFill>
                  <a:schemeClr val="accent5"/>
                </a:solidFill>
              </a:defRPr>
            </a:pPr>
            <a:r>
              <a:t>Typically involves impersonating representatives of legitimate organizations to manipulate people into supplying sensitive information or access to restricted areas.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ypes of Social Engineering Attacks"/>
          <p:cNvSpPr txBox="1"/>
          <p:nvPr>
            <p:ph type="title"/>
          </p:nvPr>
        </p:nvSpPr>
        <p:spPr>
          <a:xfrm>
            <a:off x="2086106" y="990600"/>
            <a:ext cx="20205701" cy="3721100"/>
          </a:xfrm>
          <a:prstGeom prst="rect">
            <a:avLst/>
          </a:prstGeom>
        </p:spPr>
        <p:txBody>
          <a:bodyPr/>
          <a:lstStyle/>
          <a:p>
            <a:pPr/>
            <a:r>
              <a:t>Types of Social Engineering Attacks</a:t>
            </a:r>
          </a:p>
        </p:txBody>
      </p:sp>
      <p:sp>
        <p:nvSpPr>
          <p:cNvPr id="201" name="Digital interactions…"/>
          <p:cNvSpPr txBox="1"/>
          <p:nvPr/>
        </p:nvSpPr>
        <p:spPr>
          <a:xfrm>
            <a:off x="2974471" y="5950775"/>
            <a:ext cx="6337419" cy="183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740833" indent="-740833" algn="l">
              <a:lnSpc>
                <a:spcPct val="150000"/>
              </a:lnSpc>
              <a:buSzPct val="100000"/>
              <a:buBlip>
                <a:blip r:embed="rId2"/>
              </a:buBlip>
              <a:defRPr spc="84" sz="4200">
                <a:solidFill>
                  <a:schemeClr val="accent5"/>
                </a:solidFill>
              </a:defRPr>
            </a:pPr>
            <a:r>
              <a:t>Digital interactions</a:t>
            </a:r>
          </a:p>
          <a:p>
            <a:pPr marL="740833" indent="-740833" algn="l">
              <a:lnSpc>
                <a:spcPct val="150000"/>
              </a:lnSpc>
              <a:buSzPct val="100000"/>
              <a:buBlip>
                <a:blip r:embed="rId2"/>
              </a:buBlip>
              <a:defRPr spc="84" sz="4200">
                <a:solidFill>
                  <a:schemeClr val="accent5"/>
                </a:solidFill>
              </a:defRPr>
            </a:pPr>
            <a:r>
              <a:t>Physical interactions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1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hishing: a type of social engineering attack that uses email to entice a user to click on a malicious link from a legitimate appearing source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Phishing: a type of social engineering attack that uses email to entice a user to click on a malicious link from a legitimate appearing source.</a:t>
            </a:r>
          </a:p>
          <a:p>
            <a:pPr lvl="1">
              <a:buBlip>
                <a:blip r:embed="rId2"/>
              </a:buBlip>
            </a:pPr>
            <a:r>
              <a:t> When the user selects the ill-intentioned link, the user’s device or system becomes infected with malware and data is often compromised.</a:t>
            </a:r>
          </a:p>
          <a:p>
            <a:pPr>
              <a:buBlip>
                <a:blip r:embed="rId2"/>
              </a:buBlip>
            </a:pPr>
            <a:r>
              <a:t>Spear Phishing/Whaling: a variation of phishing wherein a specific individual is targeted </a:t>
            </a:r>
          </a:p>
        </p:txBody>
      </p:sp>
      <p:sp>
        <p:nvSpPr>
          <p:cNvPr id="204" name="(Ph)-ish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(Ph)-ishing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Screenshot from 2021-05-05 17-19-48.png" descr="Screenshot from 2021-05-05 17-19-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01800" y="800100"/>
            <a:ext cx="20986392" cy="4648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Screenshot from 2021-05-05 17-20-48.png" descr="Screenshot from 2021-05-05 17-20-4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01800" y="6248400"/>
            <a:ext cx="20958879" cy="6197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(SMs)-sh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(SMs)-shing</a:t>
            </a:r>
          </a:p>
        </p:txBody>
      </p:sp>
      <p:sp>
        <p:nvSpPr>
          <p:cNvPr id="210" name="Look out for suspicious links…"/>
          <p:cNvSpPr txBox="1"/>
          <p:nvPr>
            <p:ph type="body" sz="quarter" idx="1"/>
          </p:nvPr>
        </p:nvSpPr>
        <p:spPr>
          <a:xfrm>
            <a:off x="2329735" y="6605984"/>
            <a:ext cx="10972801" cy="5467169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Look out for suspicious links</a:t>
            </a:r>
          </a:p>
          <a:p>
            <a:pPr>
              <a:buBlip>
                <a:blip r:embed="rId2"/>
              </a:buBlip>
            </a:pPr>
            <a:r>
              <a:t>Be wary of anyone who isn't in your contacts</a:t>
            </a:r>
          </a:p>
          <a:p>
            <a:pPr>
              <a:buBlip>
                <a:blip r:embed="rId2"/>
              </a:buBlip>
            </a:pPr>
            <a:r>
              <a:t>Don't click the links</a:t>
            </a:r>
          </a:p>
        </p:txBody>
      </p:sp>
      <p:pic>
        <p:nvPicPr>
          <p:cNvPr id="211" name="smshing.jpeg" descr="smshing.jpeg"/>
          <p:cNvPicPr>
            <a:picLocks noChangeAspect="1"/>
          </p:cNvPicPr>
          <p:nvPr/>
        </p:nvPicPr>
        <p:blipFill>
          <a:blip r:embed="rId3">
            <a:extLst/>
          </a:blip>
          <a:srcRect l="0" t="3604" r="0" b="0"/>
          <a:stretch>
            <a:fillRect/>
          </a:stretch>
        </p:blipFill>
        <p:spPr>
          <a:xfrm>
            <a:off x="16426814" y="1487311"/>
            <a:ext cx="5074286" cy="108697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0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2C3A"/>
      </a:dk1>
      <a:lt1>
        <a:srgbClr val="54818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chemeClr val="accent1">
                <a:satOff val="74278"/>
                <a:lumOff val="-33241"/>
              </a:schemeClr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44" strike="noStrike" sz="2200" u="none" kumimoji="0" normalizeH="0">
            <a:ln>
              <a:noFill/>
            </a:ln>
            <a:solidFill>
              <a:schemeClr val="accent1">
                <a:satOff val="74278"/>
                <a:lumOff val="-33241"/>
              </a:schemeClr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